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jLnd83Iw5IEsMu26+Vgcp0Az7C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4638B7-085D-44F4-AD3A-118ACCB141EB}">
  <a:tblStyle styleId="{6A4638B7-085D-44F4-AD3A-118ACCB141EB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B9F44C8-F1C3-4FE4-A82A-6D769E30F86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1DE75C0-A7B2-4867-AD2D-8449AEF886B6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4b7b2ab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e4b7b2ab8b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307bc76f9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e307bc76f9_2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307bc76f9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e307bc76f9_2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4b9cdb77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e4b9cdb778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307bc76f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e307bc76f9_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4b9cdb7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e4b9cdb778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503e1ad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e503e1ad4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503e1ad4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e503e1ad4a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307bc76f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e307bc76f9_2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307bc76f9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e307bc76f9_2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307bc76f9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e307bc76f9_2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4daf38b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e4daf38b0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49e9cc2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e49e9cc21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4daf38b0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e4daf38b04_2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4daf38b0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e4daf38b04_2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4daf38b04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e4daf38b04_2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307bc76f9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e307bc76f9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3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4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4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5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5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5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algun Gothic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29.jpg"/><Relationship Id="rId7" Type="http://schemas.openxmlformats.org/officeDocument/2006/relationships/image" Target="../media/image26.jpg"/><Relationship Id="rId8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1036" r="0" t="0"/>
          <a:stretch/>
        </p:blipFill>
        <p:spPr>
          <a:xfrm>
            <a:off x="0" y="764704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SzPts val="5000"/>
              <a:buFont typeface="Malgun Gothic"/>
              <a:buNone/>
            </a:pPr>
            <a:r>
              <a:rPr b="1" i="0" lang="ko-KR" sz="5000" u="none" cap="none" strike="noStrike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SW개발/HW제작 설계서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16725" y="3933050"/>
            <a:ext cx="81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87B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명 : </a:t>
            </a:r>
            <a:r>
              <a:rPr b="1" i="0" lang="ko-KR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시각장애인을 위한 편의점 음료 안내 서비스</a:t>
            </a:r>
            <a:endParaRPr b="1" i="0" sz="2400" u="none" cap="none" strike="noStrike">
              <a:solidFill>
                <a:srgbClr val="77787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808680" y="4754468"/>
            <a:ext cx="7526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Malgun Gothic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2021. 07. 15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Malgun Gothic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(BeYerage) - 김우진, 김서현, 이유진, 이채민</a:t>
            </a:r>
            <a:endParaRPr b="0" i="0" sz="1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Malgun Gothic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  </a:t>
            </a: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</a:t>
            </a:r>
            <a:r>
              <a:rPr b="0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 현</a:t>
            </a:r>
            <a:endParaRPr b="0" i="0" sz="1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4b7b2ab8b_1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4" name="Google Shape;214;ge4b7b2ab8b_1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ge4b7b2ab8b_1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ge4b7b2ab8b_1_0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ge4b7b2ab8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e4b7b2ab8b_1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9" name="Google Shape;219;ge4b7b2ab8b_1_0"/>
          <p:cNvGraphicFramePr/>
          <p:nvPr/>
        </p:nvGraphicFramePr>
        <p:xfrm>
          <a:off x="251520" y="1268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432050"/>
                <a:gridCol w="1224125"/>
                <a:gridCol w="2664300"/>
              </a:tblGrid>
              <a:tr h="23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b="1" sz="135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 b="1" sz="135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35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494750">
                <a:tc rowSpan="11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S/W</a:t>
                      </a:r>
                      <a:endParaRPr b="1" sz="135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음성 안내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사용자가 음성안내 버튼을 클릭하면 음성 안내가 진행된다.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음성 인식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사용자가 원하는 음료를 말하면 음성을 인식한다.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음료 추가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관리자가 웹 사이트에서 음료 상세정보를 입력한 후 음료를 추가할 수 있다.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음료 조회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관리자가 웹 사이트에서 편의점에 존재하는 음료들을 모두 조회할 수 있다.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음료 수정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관리자가 웹 사이트에서 특정 음료에 대한 상세정보를 수정할 수 있다.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음료 삭제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관리자가 웹 사이트에서 특정 음료를 삭제할 수 있다.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음료 추천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사용자에게 가장 인기있는 음료를 추천해 줄 수 있다.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안드로이드 웹 서버 연결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안드로이드를 웹 서버와 연동하여 통신이 가능하고, 사용자가 원하는 음료에 대한 상세정보를 가져온다.</a:t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0" name="Google Shape;220;ge4b7b2ab8b_1_0"/>
          <p:cNvGraphicFramePr/>
          <p:nvPr/>
        </p:nvGraphicFramePr>
        <p:xfrm>
          <a:off x="4779677" y="1268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479225"/>
                <a:gridCol w="1176950"/>
                <a:gridCol w="2456625"/>
              </a:tblGrid>
              <a:tr h="27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91875">
                <a:tc rowSpan="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H/W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사용자 손가락 인식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사용자가 원하는 음료를 지목하면 카메라가 사용자의 손가락을 인식 할 수 있다.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사용자 터치에 의한 터치센서 인식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사용자가 원하는 음료에 부착되어있는 터치센서를 터치하면 터치센서는 손가락을 인식할 수 있다.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냉장고 문 열림 인식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사용자가 냉장고 문을 열면 문에 부착된 마그네틱 센서에 의해 열림을 감지 할 수 있다.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라즈베리파이 웹 서버 연결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라즈베리파이를 웹 서버와 연동하여 통신이 가능하고, 음료에 대한 상세정보를 받아온다.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젯슨나노 웹 서버 연결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/>
                        <a:t>젯슨나노를 웹 서버와 연동하여 통신이 가능하고, 사용자가 지목한 음료에 대한 위치정보를 보낸다.</a:t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22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8575" marB="8575" marR="31000" marL="31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1" name="Google Shape;221;ge4b7b2ab8b_1_0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e307bc76f9_2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20975"/>
            <a:ext cx="4505299" cy="481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e307bc76f9_2_5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8" name="Google Shape;228;ge307bc76f9_2_5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ge307bc76f9_2_5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ge307bc76f9_2_57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ge307bc76f9_2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e307bc76f9_2_5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ge307bc76f9_2_57"/>
          <p:cNvPicPr preferRelativeResize="0"/>
          <p:nvPr/>
        </p:nvPicPr>
        <p:blipFill rotWithShape="1">
          <a:blip r:embed="rId5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e307bc76f9_2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1150" y="1033825"/>
            <a:ext cx="4505300" cy="52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0" name="Google Shape;240;p1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1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10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구성도 - </a:t>
            </a:r>
            <a:r>
              <a:rPr b="1" i="0" lang="ko-KR" sz="10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b="0" i="0" sz="105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222250" y="1473900"/>
            <a:ext cx="4398600" cy="4386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0"/>
          <p:cNvGrpSpPr/>
          <p:nvPr/>
        </p:nvGrpSpPr>
        <p:grpSpPr>
          <a:xfrm>
            <a:off x="4695725" y="1442876"/>
            <a:ext cx="4335950" cy="4448474"/>
            <a:chOff x="4572000" y="1473901"/>
            <a:chExt cx="4335950" cy="4448474"/>
          </a:xfrm>
        </p:grpSpPr>
        <p:sp>
          <p:nvSpPr>
            <p:cNvPr id="248" name="Google Shape;248;p10"/>
            <p:cNvSpPr/>
            <p:nvPr/>
          </p:nvSpPr>
          <p:spPr>
            <a:xfrm>
              <a:off x="4572000" y="1473901"/>
              <a:ext cx="4291660" cy="43864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10"/>
            <p:cNvSpPr txBox="1"/>
            <p:nvPr/>
          </p:nvSpPr>
          <p:spPr>
            <a:xfrm>
              <a:off x="4616150" y="1712125"/>
              <a:ext cx="42918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사용자의 App을 통한 음료위치 정보 안내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사용자가 App을 실행하여 음성 안내를 제공 받는다.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사용자의 음성을 인식하여 음성 정보를 바탕으로 서버를 통해 음료 위치정보와 상세정보를 수신받아서 제공한다.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10"/>
            <p:cNvSpPr txBox="1"/>
            <p:nvPr/>
          </p:nvSpPr>
          <p:spPr>
            <a:xfrm>
              <a:off x="4616150" y="2997975"/>
              <a:ext cx="4291800" cy="15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객체인식을 통한 사용자가 지목한 음료 정보 안내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사용자가 편의점 냉장고 문을 열기 전 손으로 음료를 지목 한다.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지목한 손에 대하여 객체인식을 진행해 해당되는 객체를 판단후 머신러닝으로 학습된 결과에 따른 음료 정보를 제공한다.</a:t>
              </a: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0"/>
            <p:cNvSpPr txBox="1"/>
            <p:nvPr/>
          </p:nvSpPr>
          <p:spPr>
            <a:xfrm>
              <a:off x="4616150" y="4552575"/>
              <a:ext cx="4291800" cy="13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편의점 냉장고에 비치된 네임택을 통한 음료 정보 안내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사용자가 편의점 냉장고 문을 열고 제품을 선택하기 전 해당되는 네임택을 터치한다.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네임택에 부착된 터치센서를 통해 사용자가 선택한 음료 정보에 대한 안내를 제공한다.</a:t>
              </a: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2" name="Google Shape;25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25" y="1343025"/>
            <a:ext cx="8982749" cy="515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307bc76f9_2_13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8" name="Google Shape;258;ge307bc76f9_2_13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ge307bc76f9_2_13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ge307bc76f9_2_133"/>
          <p:cNvSpPr txBox="1"/>
          <p:nvPr/>
        </p:nvSpPr>
        <p:spPr>
          <a:xfrm>
            <a:off x="323527" y="692696"/>
            <a:ext cx="3565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구성도 - </a:t>
            </a:r>
            <a:r>
              <a:rPr b="1" i="0" lang="ko-KR" sz="10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b="0" i="0" sz="105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ge307bc76f9_2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e307bc76f9_2_13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3" name="Google Shape;263;ge307bc76f9_2_133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ge307bc76f9_2_133"/>
          <p:cNvGrpSpPr/>
          <p:nvPr/>
        </p:nvGrpSpPr>
        <p:grpSpPr>
          <a:xfrm>
            <a:off x="584696" y="1552900"/>
            <a:ext cx="7974604" cy="4386300"/>
            <a:chOff x="4372361" y="1473901"/>
            <a:chExt cx="4291805" cy="4386300"/>
          </a:xfrm>
        </p:grpSpPr>
        <p:sp>
          <p:nvSpPr>
            <p:cNvPr id="265" name="Google Shape;265;ge307bc76f9_2_133"/>
            <p:cNvSpPr/>
            <p:nvPr/>
          </p:nvSpPr>
          <p:spPr>
            <a:xfrm>
              <a:off x="4372361" y="1473901"/>
              <a:ext cx="4291800" cy="43863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ge307bc76f9_2_133"/>
            <p:cNvSpPr txBox="1"/>
            <p:nvPr/>
          </p:nvSpPr>
          <p:spPr>
            <a:xfrm>
              <a:off x="4372366" y="1754225"/>
              <a:ext cx="42918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사용자의 App을 통한 음료위치 정보 안내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사용자가 App을 실행하여 음성 안내를 제공 받는다.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사용자의 음성을 인식하여 음성 정보를 바탕으로 서버를 통해 음료 위치정보와 상세정보를 수신받아서 제공한다.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e307bc76f9_2_133"/>
            <p:cNvSpPr txBox="1"/>
            <p:nvPr/>
          </p:nvSpPr>
          <p:spPr>
            <a:xfrm>
              <a:off x="4372366" y="3040075"/>
              <a:ext cx="42918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객체인식을 통한 사용자가 지목한 음료 정보 안내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사용자가 편의점 냉장고 문을 열기 전 손으로 음료를 지목 한다.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지목한 손에 대하여 객체인식을 진행해 해당되는 객체를 판단후 머신러닝으로 학습된 결과에 따른 음료 정보를 제공한다.</a:t>
              </a: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e307bc76f9_2_133"/>
            <p:cNvSpPr txBox="1"/>
            <p:nvPr/>
          </p:nvSpPr>
          <p:spPr>
            <a:xfrm>
              <a:off x="4372366" y="4470100"/>
              <a:ext cx="4291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편의점 냉장고에 비치된 네임택을 통한 음료 정보 안내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사용자가 편의점 냉장고 문을 열고 제품을 선택하기 전 해당되는 네임택을 터치한다.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Malgun Gothic"/>
                <a:buAutoNum type="arabicPeriod"/>
              </a:pPr>
              <a:r>
                <a:rPr b="1" lang="ko-KR" sz="1200">
                  <a:latin typeface="Malgun Gothic"/>
                  <a:ea typeface="Malgun Gothic"/>
                  <a:cs typeface="Malgun Gothic"/>
                  <a:sym typeface="Malgun Gothic"/>
                </a:rPr>
                <a:t>네임택에 부착된 터치센서를 통해 사용자가 선택한 음료 정보에 대한 안내를 제공한다.</a:t>
              </a:r>
              <a:r>
                <a:rPr b="1" lang="ko-KR" sz="130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1" sz="13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4" name="Google Shape;274;p1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서비스 흐름도 (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7" name="Google Shape;2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2"/>
          <p:cNvSpPr/>
          <p:nvPr/>
        </p:nvSpPr>
        <p:spPr>
          <a:xfrm>
            <a:off x="4571791" y="1473900"/>
            <a:ext cx="4291800" cy="5030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12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2"/>
          <p:cNvSpPr txBox="1"/>
          <p:nvPr/>
        </p:nvSpPr>
        <p:spPr>
          <a:xfrm>
            <a:off x="4616150" y="1597350"/>
            <a:ext cx="42918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b="1" lang="ko-KR" sz="1300">
                <a:latin typeface="Malgun Gothic"/>
                <a:ea typeface="Malgun Gothic"/>
                <a:cs typeface="Malgun Gothic"/>
                <a:sym typeface="Malgun Gothic"/>
              </a:rPr>
              <a:t>APP 측에 음료 상세정보 및 위치정보 제공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사용자는 모바일 앱을 통해 원하는 음료 검색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APP은 사용자가 말한 음료에 대한 정보를 서버에 요청한다.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서버는 데이터베이스에서 데이터를 찾아서 APP으로 전달한다.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APP은 사용자에게 서버에서 찾아온 데이터를 음성으로 안내한다.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12"/>
          <p:cNvSpPr txBox="1"/>
          <p:nvPr/>
        </p:nvSpPr>
        <p:spPr>
          <a:xfrm>
            <a:off x="4616150" y="3220650"/>
            <a:ext cx="429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b="1" lang="ko-KR" sz="1300">
                <a:latin typeface="Malgun Gothic"/>
                <a:ea typeface="Malgun Gothic"/>
                <a:cs typeface="Malgun Gothic"/>
                <a:sym typeface="Malgun Gothic"/>
              </a:rPr>
              <a:t>라즈베리파이 및 젯슨나노 측에 위치정보 제공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사용자가 선택한 네임택과 머신러닝 학습을 통해 도출한 사용자가 지목한 냉장고 위치 데이터를 연산한다.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라즈베리파이와 젯슨나노에서 연산해낸 데이터를 서버로 전송한다.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전송한 위치 데이터를 바탕으로 서버에서 해당되는 위치의 음료 정보를 찾는다.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해당되는 음료 데이터를 사용자의 APP으로 전달한다.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2"/>
          <p:cNvSpPr txBox="1"/>
          <p:nvPr/>
        </p:nvSpPr>
        <p:spPr>
          <a:xfrm>
            <a:off x="4571800" y="4941975"/>
            <a:ext cx="4291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b="1" lang="ko-KR" sz="1300">
                <a:latin typeface="Malgun Gothic"/>
                <a:ea typeface="Malgun Gothic"/>
                <a:cs typeface="Malgun Gothic"/>
                <a:sym typeface="Malgun Gothic"/>
              </a:rPr>
              <a:t>관리자 웹 사이트를 통한 음료 추가, 수정, 삭제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관리자가 웹 사이트를 통해 음료를 추가하면 서버가 데이터베이스에 음료를 추가한다.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관리자가 웹 사이트를 통해 이미 저장된 음료를 수정하면 서버가 데이터베이스에 있는 음료를 수정한다.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AutoNum type="arabicParenR"/>
            </a:pP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관리자가 웹 사이트를 통해 이미 저장된 음료를 삭제하면 서버가 데이터베이스에 있는 음료를 삭제한다.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205175" y="1473900"/>
            <a:ext cx="4291800" cy="5030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5" name="Google Shape;28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25" y="1597350"/>
            <a:ext cx="4131500" cy="294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325" y="4839950"/>
            <a:ext cx="4131501" cy="12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2" name="Google Shape;292;p1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1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1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UI/UX 정의서 </a:t>
            </a: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설계서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5" name="Google Shape;2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80975" y="1368425"/>
            <a:ext cx="5189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lgun Gothic"/>
              <a:buChar char="▪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음료 검색 → 음성인식 </a:t>
            </a: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데이터 확인 → 시각 및 음성 안내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8" name="Google Shape;298;p13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00" y="1800000"/>
            <a:ext cx="2880000" cy="47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2000" y="1800000"/>
            <a:ext cx="2880000" cy="47629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3"/>
          <p:cNvSpPr txBox="1"/>
          <p:nvPr/>
        </p:nvSpPr>
        <p:spPr>
          <a:xfrm>
            <a:off x="5471100" y="1368425"/>
            <a:ext cx="3680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lgun Gothic"/>
              <a:buChar char="▪"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제공 편의점 </a:t>
            </a: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위치 확인 → 음성 안내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2" name="Google Shape;30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2000" y="1800000"/>
            <a:ext cx="2880000" cy="4756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8" name="Google Shape;308;p1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1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p14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메뉴 구성도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14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675" y="1352131"/>
            <a:ext cx="7048650" cy="512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0" name="Google Shape;320;p1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1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17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7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25" name="Google Shape;325;p17"/>
          <p:cNvGraphicFramePr/>
          <p:nvPr/>
        </p:nvGraphicFramePr>
        <p:xfrm>
          <a:off x="424356" y="11967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1225300"/>
                <a:gridCol w="6162700"/>
              </a:tblGrid>
              <a:tr h="1276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기능정보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0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원하는 음료에 대한 정보 수집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기능설명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음성을 통해 원하는 음료를 알아내고 음료에 대한 정보를 다시 음성으로 안내하는 기능이다.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처리내용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음료 검색 버튼을 터치하여 사용자는 원하는 음료를 말한다.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STT 작업 후 서버로 부터 해당 음료와 일치하는 음료를 모두 찾는다.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검색된 다수의 음료 중 frequency 값에 따라 우선순위를 매겨 사용자가 원하는 음료인지 확인하는 과정을 거친다.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최종적으로 음료가 선택되면 안내할 내용은 음료명, 가격, 종류, 용량, 위치이며 음성 및 시각(화면)으로 안내한다.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6" name="Google Shape;326;p17"/>
          <p:cNvGraphicFramePr/>
          <p:nvPr/>
        </p:nvGraphicFramePr>
        <p:xfrm>
          <a:off x="400496" y="2764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1291175"/>
                <a:gridCol w="864100"/>
                <a:gridCol w="5256575"/>
              </a:tblGrid>
              <a:tr h="208200">
                <a:tc gridSpan="3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사용 예시 정보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008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원하는 음료를 STT를 통해 알아내고 이와 일치하는 데이터를 데이터베이스에서 찾고 서버로부터 수신하여 TTS를 통해 다시 음성으로 안내한다.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48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 데이터 값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음료 검색 버튼을 터치</a:t>
                      </a: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 후,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</a:t>
                      </a: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자의 음성을 인식하고,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반복 질문을 통해 최종 확인 과정을 거친다.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7" name="Google Shape;327;p17"/>
          <p:cNvGraphicFramePr/>
          <p:nvPr/>
        </p:nvGraphicFramePr>
        <p:xfrm>
          <a:off x="403649" y="522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785625"/>
                <a:gridCol w="1006475"/>
                <a:gridCol w="1944225"/>
              </a:tblGrid>
              <a:tr h="234700">
                <a:tc gridSpan="3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입출력 데이터 항목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입출력구분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음성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말한 음료를 텍스트로 변환하여 서버로 전송한다.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음료 정보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데이터베이스에 있는 음료 정보를 받아 음성으로 출력한다.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8" name="Google Shape;3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800" y="3104724"/>
            <a:ext cx="1049326" cy="205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9" name="Google Shape;329;p17"/>
          <p:cNvGraphicFramePr/>
          <p:nvPr/>
        </p:nvGraphicFramePr>
        <p:xfrm>
          <a:off x="4211960" y="52380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1440150"/>
                <a:gridCol w="2232250"/>
              </a:tblGrid>
              <a:tr h="2347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선행필수기능 및 예외사항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 / 예외사항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음료가 데이터베이스에 존재하지 않는 경우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음료가 존재하지 않음을 음성으로 안내한다.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같은 이름의 음료가 여러 개 존재할 경우</a:t>
                      </a:r>
                      <a:endParaRPr b="1" sz="13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데이터베이스의 frequency 값에 따라 질문을 생성하고 사용자로 하여금 정확한 음료를 고르도록 유도한다.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0" name="Google Shape;330;p17"/>
          <p:cNvPicPr preferRelativeResize="0"/>
          <p:nvPr/>
        </p:nvPicPr>
        <p:blipFill rotWithShape="1">
          <a:blip r:embed="rId5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4b9cdb778_0_1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6" name="Google Shape;336;ge4b9cdb778_0_1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ge4b9cdb778_0_1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ge4b9cdb778_0_13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ge4b9cdb778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e4b9cdb778_0_1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41" name="Google Shape;341;ge4b9cdb778_0_13"/>
          <p:cNvGraphicFramePr/>
          <p:nvPr/>
        </p:nvGraphicFramePr>
        <p:xfrm>
          <a:off x="424356" y="11967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1225300"/>
                <a:gridCol w="6162700"/>
              </a:tblGrid>
              <a:tr h="1276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기능정보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0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기능을 제공하는 편의점 안내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기능설명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위치를 파악하고 근처에 기능을 제공하는 편의점이 존재하는지 확인하여 음성으로 안내한다.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처리내용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Google Map SDK for Android를 사용하여 지도를 띄우고 사용자의 위치를 알아낸다.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기능을 제공하는 편의점에 맵핀을 찍는다.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위치 근경에 맵핀이 찍혀있을 경우 해당 편의점의 위치를 음성으로 안내한다.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2" name="Google Shape;342;ge4b9cdb778_0_13"/>
          <p:cNvGraphicFramePr/>
          <p:nvPr/>
        </p:nvGraphicFramePr>
        <p:xfrm>
          <a:off x="400496" y="2764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1291175"/>
                <a:gridCol w="864100"/>
                <a:gridCol w="5256575"/>
              </a:tblGrid>
              <a:tr h="208200">
                <a:tc gridSpan="3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사용 예시 정보</a:t>
                      </a:r>
                      <a:endParaRPr b="1" sz="1350" u="none" cap="none" strike="noStrike"/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008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350" u="none" cap="none" strike="noStrike"/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현재 위치를 파악하고 음료 정보를 안내하는 기능을 제공하는 편의점이 사용자 주변에 존재한다면, 편의점의 위치를 음성 및 시각(Google map 화면)으로 안내한다.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48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 데이터 값</a:t>
                      </a:r>
                      <a:endParaRPr b="1" sz="1350" u="none" cap="none" strike="noStrike"/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지원 편의점 버튼을 터치한 후,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위치에 대한 위도 경도 값을 받아서 화면에 표시한다.</a:t>
                      </a:r>
                      <a:endParaRPr b="1"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400" marB="17400" marR="62950" marL="62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3" name="Google Shape;343;ge4b9cdb778_0_13"/>
          <p:cNvGraphicFramePr/>
          <p:nvPr/>
        </p:nvGraphicFramePr>
        <p:xfrm>
          <a:off x="403649" y="522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785625"/>
                <a:gridCol w="1006475"/>
                <a:gridCol w="1944225"/>
              </a:tblGrid>
              <a:tr h="234700">
                <a:tc gridSpan="3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입출력 데이터 항목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입출력구분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위치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위도 경도로 주어지는 사용자의 위치 정보를 바탕으로 현재 위치를 표시한다.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편의점 위치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기능을 제공하는 근처 편의점이 존재하면 TTS 기능으로 음성으로 위치를 안내한다.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4" name="Google Shape;344;ge4b9cdb778_0_13"/>
          <p:cNvGraphicFramePr/>
          <p:nvPr/>
        </p:nvGraphicFramePr>
        <p:xfrm>
          <a:off x="4211960" y="52380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1440150"/>
                <a:gridCol w="2232250"/>
              </a:tblGrid>
              <a:tr h="2347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▶ 선행필수기능 및 예외사항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 / 예외사항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위치 주변에 해당 편의점이 없을 경우</a:t>
                      </a:r>
                      <a:endParaRPr b="1" sz="1350" u="none" cap="none" strike="noStrike"/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기능을 제공하는 편의점이 근처에 없음을 음성으로 안내한다.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5" name="Google Shape;345;ge4b9cdb778_0_13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e4b9cdb778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550" y="3044850"/>
            <a:ext cx="1080400" cy="20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2" name="Google Shape;352;p2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2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20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엔티티관계도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p20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975" y="1531150"/>
            <a:ext cx="8366475" cy="390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" name="Google Shape;99;p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단계별 주요 산출물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" name="Google Shape;104;p2"/>
          <p:cNvGraphicFramePr/>
          <p:nvPr/>
        </p:nvGraphicFramePr>
        <p:xfrm>
          <a:off x="1126526" y="1537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{6A4638B7-085D-44F4-AD3A-118ACCB141EB}</a:tableStyleId>
              </a:tblPr>
              <a:tblGrid>
                <a:gridCol w="1447200"/>
                <a:gridCol w="2282250"/>
                <a:gridCol w="1005825"/>
                <a:gridCol w="1005825"/>
                <a:gridCol w="1005825"/>
              </a:tblGrid>
              <a:tr h="2500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단계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DE9D8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산출물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/>
                        <a:t>일반</a:t>
                      </a:r>
                      <a:endParaRPr b="1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/>
                        <a:t>응용 소프트웨어</a:t>
                      </a:r>
                      <a:endParaRPr b="1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/>
                        <a:t>응용</a:t>
                      </a:r>
                      <a:endParaRPr b="1" sz="11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/>
                        <a:t>하드웨어</a:t>
                      </a:r>
                      <a:endParaRPr b="1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</a:tr>
              <a:tr h="4454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∙모바일 APP</a:t>
                      </a:r>
                      <a:endParaRPr sz="135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∙Web 등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∙빅데이터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∙인공지능</a:t>
                      </a:r>
                      <a:endParaRPr sz="135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∙블록체인 등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∙IoT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∙로봇</a:t>
                      </a:r>
                      <a:endParaRPr sz="135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∙드론 등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</a:tr>
              <a:tr h="200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환경 분석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시장/기술 환경 분석서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설문조사 결과서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인터뷰 결과서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sz="135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분석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정의서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유즈케이스 정의서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196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아키텍처 설계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구성도(시스템 구성도)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흐름도(데이터 흐름도)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UI/UX 정의서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하드웨어/센서 구성도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설계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 구성도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설계서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관계도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처리도(기능 흐름도)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알고리즘 명세서/설명서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수집처리 정의서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하드웨어 설계도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 / 구현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목록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정의서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△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핵심 소스코드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2850" marB="12850" marR="46450" marL="46450" anchor="ctr"/>
                </a:tc>
              </a:tr>
            </a:tbl>
          </a:graphicData>
        </a:graphic>
      </p:graphicFrame>
      <p:sp>
        <p:nvSpPr>
          <p:cNvPr id="105" name="Google Shape;105;p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4632358" y="686856"/>
            <a:ext cx="33021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b="1" i="0" lang="ko-KR" sz="12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○: 필수사항, △: 선택사항</a:t>
            </a:r>
            <a:endParaRPr b="1" i="0" sz="12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b="1" i="0" lang="ko-KR" sz="12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프로젝트 성격에 따른 양식 선택 사용</a:t>
            </a:r>
            <a:endParaRPr b="1" i="0" sz="12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b="1" i="0" lang="ko-KR" sz="12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샘플 내용은 참고용이며 삭제 후 내용 작성</a:t>
            </a:r>
            <a:endParaRPr b="1" i="0" sz="12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b="1" i="0" lang="ko-KR" sz="12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선택사항 페이지 중 미작성 페이지는 삭제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307bc76f9_5_0"/>
          <p:cNvSpPr/>
          <p:nvPr/>
        </p:nvSpPr>
        <p:spPr>
          <a:xfrm>
            <a:off x="719932" y="3117627"/>
            <a:ext cx="7848600" cy="3564000"/>
          </a:xfrm>
          <a:prstGeom prst="roundRect">
            <a:avLst>
              <a:gd fmla="val 2189" name="adj"/>
            </a:avLst>
          </a:prstGeom>
          <a:noFill/>
          <a:ln cap="flat" cmpd="sng" w="19050">
            <a:solidFill>
              <a:srgbClr val="C4045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e307bc76f9_5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6" name="Google Shape;366;ge307bc76f9_5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ge307bc76f9_5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ge307bc76f9_5_0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기능 처리도(기능 흐름도)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9" name="Google Shape;369;ge307bc76f9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e307bc76f9_5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1" name="Google Shape;371;ge307bc76f9_5_0"/>
          <p:cNvGraphicFramePr/>
          <p:nvPr/>
        </p:nvGraphicFramePr>
        <p:xfrm>
          <a:off x="177304" y="24479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{6A4638B7-085D-44F4-AD3A-118ACCB141EB}</a:tableStyleId>
              </a:tblPr>
              <a:tblGrid>
                <a:gridCol w="884877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기능 흐름도</a:t>
                      </a:r>
                      <a:endParaRPr sz="135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020"/>
                      </a:srgbClr>
                    </a:solidFill>
                  </a:tcPr>
                </a:tc>
              </a:tr>
              <a:tr h="379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2" name="Google Shape;372;ge307bc76f9_5_0"/>
          <p:cNvSpPr txBox="1"/>
          <p:nvPr/>
        </p:nvSpPr>
        <p:spPr>
          <a:xfrm>
            <a:off x="586102" y="2797696"/>
            <a:ext cx="496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Malgun Gothic"/>
              <a:buNone/>
            </a:pP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&lt;모바일 어플리케이션 흐름도</a:t>
            </a:r>
            <a:r>
              <a:rPr b="1" i="0" lang="ko-KR" sz="1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ge307bc76f9_5_0"/>
          <p:cNvSpPr/>
          <p:nvPr/>
        </p:nvSpPr>
        <p:spPr>
          <a:xfrm>
            <a:off x="1502156" y="3434779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어플리케이션</a:t>
            </a: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ge307bc76f9_5_0"/>
          <p:cNvSpPr/>
          <p:nvPr/>
        </p:nvSpPr>
        <p:spPr>
          <a:xfrm>
            <a:off x="5444156" y="3956566"/>
            <a:ext cx="1440000" cy="539700"/>
          </a:xfrm>
          <a:prstGeom prst="can">
            <a:avLst>
              <a:gd fmla="val 25000" name="adj"/>
            </a:avLst>
          </a:prstGeom>
          <a:solidFill>
            <a:srgbClr val="EAEAEA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DB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5" name="Google Shape;375;ge307bc76f9_5_0"/>
          <p:cNvCxnSpPr>
            <a:stCxn id="373" idx="2"/>
            <a:endCxn id="376" idx="0"/>
          </p:cNvCxnSpPr>
          <p:nvPr/>
        </p:nvCxnSpPr>
        <p:spPr>
          <a:xfrm>
            <a:off x="2222156" y="3744379"/>
            <a:ext cx="0" cy="3513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7" name="Google Shape;377;ge307bc76f9_5_0"/>
          <p:cNvSpPr/>
          <p:nvPr/>
        </p:nvSpPr>
        <p:spPr>
          <a:xfrm>
            <a:off x="3730476" y="5182200"/>
            <a:ext cx="1702800" cy="357175"/>
          </a:xfrm>
          <a:prstGeom prst="flowChartDecision">
            <a:avLst/>
          </a:prstGeom>
          <a:solidFill>
            <a:srgbClr val="FFFFE9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지원편의점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8" name="Google Shape;378;ge307bc76f9_5_0"/>
          <p:cNvCxnSpPr/>
          <p:nvPr/>
        </p:nvCxnSpPr>
        <p:spPr>
          <a:xfrm>
            <a:off x="5423406" y="3713330"/>
            <a:ext cx="216000" cy="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ge307bc76f9_5_0"/>
          <p:cNvCxnSpPr>
            <a:stCxn id="380" idx="0"/>
            <a:endCxn id="374" idx="3"/>
          </p:cNvCxnSpPr>
          <p:nvPr/>
        </p:nvCxnSpPr>
        <p:spPr>
          <a:xfrm rot="10800000">
            <a:off x="6164143" y="4496280"/>
            <a:ext cx="0" cy="1839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381" name="Google Shape;381;ge307bc76f9_5_0"/>
          <p:cNvSpPr/>
          <p:nvPr/>
        </p:nvSpPr>
        <p:spPr>
          <a:xfrm>
            <a:off x="5624443" y="3522341"/>
            <a:ext cx="10794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음성인식 및 서버 송신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ge307bc76f9_5_0"/>
          <p:cNvSpPr/>
          <p:nvPr/>
        </p:nvSpPr>
        <p:spPr>
          <a:xfrm>
            <a:off x="5624443" y="4680180"/>
            <a:ext cx="10794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음료정보 음성안내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ge307bc76f9_5_0"/>
          <p:cNvSpPr/>
          <p:nvPr/>
        </p:nvSpPr>
        <p:spPr>
          <a:xfrm>
            <a:off x="929068" y="5962079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ge307bc76f9_5_0"/>
          <p:cNvSpPr txBox="1"/>
          <p:nvPr/>
        </p:nvSpPr>
        <p:spPr>
          <a:xfrm>
            <a:off x="1145448" y="5925567"/>
            <a:ext cx="4479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모바일</a:t>
            </a: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APP 실행하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면</a:t>
            </a: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음료 검색과 지원 편의점의 두 가지 기능을 제공한</a:t>
            </a: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ge307bc76f9_5_0"/>
          <p:cNvSpPr/>
          <p:nvPr/>
        </p:nvSpPr>
        <p:spPr>
          <a:xfrm>
            <a:off x="929068" y="6203379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ge307bc76f9_5_0"/>
          <p:cNvSpPr txBox="1"/>
          <p:nvPr/>
        </p:nvSpPr>
        <p:spPr>
          <a:xfrm>
            <a:off x="1156081" y="6162104"/>
            <a:ext cx="6760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음료 검색을 선택하면 음성인식과 음성안내를 통한 일련의 과정을 거쳐 편의점 음료수의 정보를 안내한다.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ge307bc76f9_5_0"/>
          <p:cNvSpPr/>
          <p:nvPr/>
        </p:nvSpPr>
        <p:spPr>
          <a:xfrm>
            <a:off x="2794831" y="4679429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7" name="Google Shape;387;ge307bc76f9_5_0"/>
          <p:cNvGraphicFramePr/>
          <p:nvPr/>
        </p:nvGraphicFramePr>
        <p:xfrm>
          <a:off x="168879" y="1398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{6A4638B7-085D-44F4-AD3A-118ACCB141EB}</a:tableStyleId>
              </a:tblPr>
              <a:tblGrid>
                <a:gridCol w="1018750"/>
                <a:gridCol w="1656175"/>
                <a:gridCol w="1008100"/>
                <a:gridCol w="2016225"/>
                <a:gridCol w="720075"/>
                <a:gridCol w="962800"/>
                <a:gridCol w="582875"/>
                <a:gridCol w="900650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ID</a:t>
                      </a:r>
                      <a:endParaRPr sz="135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/>
                        <a:t>[21_PF057]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sz="135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/>
                        <a:t>시각장애인을 위한 편의점 음료 제공 서비스</a:t>
                      </a:r>
                      <a:endParaRPr sz="135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sz="135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</a:t>
                      </a:r>
                      <a:r>
                        <a:rPr lang="ko-KR" sz="1000"/>
                        <a:t>21</a:t>
                      </a:r>
                      <a:r>
                        <a:rPr lang="ko-KR" sz="1000" u="none" cap="none" strike="noStrike"/>
                        <a:t>. </a:t>
                      </a:r>
                      <a:r>
                        <a:rPr lang="ko-KR" sz="1000"/>
                        <a:t>07</a:t>
                      </a:r>
                      <a:r>
                        <a:rPr lang="ko-KR" sz="1000" u="none" cap="none" strike="noStrike"/>
                        <a:t>. </a:t>
                      </a:r>
                      <a:r>
                        <a:rPr lang="ko-KR" sz="1000"/>
                        <a:t>15</a:t>
                      </a:r>
                      <a:r>
                        <a:rPr lang="ko-KR" sz="1000" u="none" cap="none" strike="noStrike"/>
                        <a:t>.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4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Page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1/</a:t>
                      </a:r>
                      <a:r>
                        <a:rPr b="1" lang="ko-KR" sz="1000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개요</a:t>
                      </a:r>
                      <a:endParaRPr b="1" i="0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02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/>
                        <a:t>시각장애인이 편의점에서 음료를 구매할 때 비슷한 규격과 애매한 점자표시로 인해 겪는 불편함을 해소하기 위하여 사전에 음료의 위치를 제공받고, 재확인 과정을 거쳐 스스로 음료를 구매하도록 돕는 프로젝트를 진행한다.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sz="135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/>
                        <a:t>BeYerage 팀</a:t>
                      </a:r>
                      <a:endParaRPr sz="135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8" name="Google Shape;388;ge307bc76f9_5_0"/>
          <p:cNvSpPr/>
          <p:nvPr/>
        </p:nvSpPr>
        <p:spPr>
          <a:xfrm>
            <a:off x="7456534" y="1130999"/>
            <a:ext cx="1571100" cy="23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lgun Gothic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산출물 형식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9" name="Google Shape;389;ge307bc76f9_5_0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e307bc76f9_5_0"/>
          <p:cNvSpPr/>
          <p:nvPr/>
        </p:nvSpPr>
        <p:spPr>
          <a:xfrm>
            <a:off x="1502156" y="4095654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스플래쉬 화면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e307bc76f9_5_0"/>
          <p:cNvSpPr/>
          <p:nvPr/>
        </p:nvSpPr>
        <p:spPr>
          <a:xfrm>
            <a:off x="1502156" y="4680179"/>
            <a:ext cx="14400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화면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1" name="Google Shape;391;ge307bc76f9_5_0"/>
          <p:cNvCxnSpPr>
            <a:stCxn id="376" idx="2"/>
            <a:endCxn id="390" idx="0"/>
          </p:cNvCxnSpPr>
          <p:nvPr/>
        </p:nvCxnSpPr>
        <p:spPr>
          <a:xfrm>
            <a:off x="2222156" y="4405254"/>
            <a:ext cx="0" cy="2748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2" name="Google Shape;392;ge307bc76f9_5_0"/>
          <p:cNvSpPr/>
          <p:nvPr/>
        </p:nvSpPr>
        <p:spPr>
          <a:xfrm>
            <a:off x="3730476" y="3534738"/>
            <a:ext cx="1702800" cy="357175"/>
          </a:xfrm>
          <a:prstGeom prst="flowChartDecision">
            <a:avLst/>
          </a:prstGeom>
          <a:solidFill>
            <a:srgbClr val="FFFFE9"/>
          </a:solidFill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음료 검색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3" name="Google Shape;393;ge307bc76f9_5_0"/>
          <p:cNvCxnSpPr>
            <a:stCxn id="392" idx="1"/>
            <a:endCxn id="390" idx="3"/>
          </p:cNvCxnSpPr>
          <p:nvPr/>
        </p:nvCxnSpPr>
        <p:spPr>
          <a:xfrm flipH="1">
            <a:off x="2942076" y="3713325"/>
            <a:ext cx="788400" cy="1121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94" name="Google Shape;394;ge307bc76f9_5_0"/>
          <p:cNvCxnSpPr>
            <a:stCxn id="390" idx="3"/>
            <a:endCxn id="377" idx="1"/>
          </p:cNvCxnSpPr>
          <p:nvPr/>
        </p:nvCxnSpPr>
        <p:spPr>
          <a:xfrm>
            <a:off x="2942156" y="4834979"/>
            <a:ext cx="788400" cy="5259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ge307bc76f9_5_0"/>
          <p:cNvCxnSpPr>
            <a:stCxn id="374" idx="0"/>
            <a:endCxn id="381" idx="2"/>
          </p:cNvCxnSpPr>
          <p:nvPr/>
        </p:nvCxnSpPr>
        <p:spPr>
          <a:xfrm rot="10800000">
            <a:off x="6164156" y="3831991"/>
            <a:ext cx="0" cy="2595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396" name="Google Shape;396;ge307bc76f9_5_0"/>
          <p:cNvSpPr/>
          <p:nvPr/>
        </p:nvSpPr>
        <p:spPr>
          <a:xfrm>
            <a:off x="4928768" y="3457329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e307bc76f9_5_0"/>
          <p:cNvSpPr/>
          <p:nvPr/>
        </p:nvSpPr>
        <p:spPr>
          <a:xfrm>
            <a:off x="4928768" y="5122379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e307bc76f9_5_0"/>
          <p:cNvSpPr/>
          <p:nvPr/>
        </p:nvSpPr>
        <p:spPr>
          <a:xfrm>
            <a:off x="929068" y="6451829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e307bc76f9_5_0"/>
          <p:cNvSpPr txBox="1"/>
          <p:nvPr/>
        </p:nvSpPr>
        <p:spPr>
          <a:xfrm>
            <a:off x="1156081" y="6410554"/>
            <a:ext cx="6760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지원편의점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선택하면 사용자의 현재 위치를 통해 기능을 제공하는 편의점의 위치 정보를 안내한다.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e307bc76f9_5_0"/>
          <p:cNvSpPr/>
          <p:nvPr/>
        </p:nvSpPr>
        <p:spPr>
          <a:xfrm>
            <a:off x="5624443" y="5205991"/>
            <a:ext cx="10794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위치 인식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1" name="Google Shape;401;ge307bc76f9_5_0"/>
          <p:cNvCxnSpPr>
            <a:stCxn id="377" idx="3"/>
            <a:endCxn id="400" idx="1"/>
          </p:cNvCxnSpPr>
          <p:nvPr/>
        </p:nvCxnSpPr>
        <p:spPr>
          <a:xfrm>
            <a:off x="5433276" y="5360788"/>
            <a:ext cx="191100" cy="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ge307bc76f9_5_0"/>
          <p:cNvSpPr/>
          <p:nvPr/>
        </p:nvSpPr>
        <p:spPr>
          <a:xfrm>
            <a:off x="5639393" y="5731830"/>
            <a:ext cx="1079400" cy="309600"/>
          </a:xfrm>
          <a:prstGeom prst="rect">
            <a:avLst/>
          </a:prstGeom>
          <a:noFill/>
          <a:ln cap="flat" cmpd="sng" w="9525">
            <a:solidFill>
              <a:srgbClr val="0026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편의점 위치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음성안내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3" name="Google Shape;403;ge307bc76f9_5_0"/>
          <p:cNvCxnSpPr>
            <a:stCxn id="402" idx="0"/>
            <a:endCxn id="400" idx="2"/>
          </p:cNvCxnSpPr>
          <p:nvPr/>
        </p:nvCxnSpPr>
        <p:spPr>
          <a:xfrm rot="10800000">
            <a:off x="6164093" y="5515530"/>
            <a:ext cx="15000" cy="216300"/>
          </a:xfrm>
          <a:prstGeom prst="straightConnector1">
            <a:avLst/>
          </a:prstGeom>
          <a:noFill/>
          <a:ln cap="flat" cmpd="sng" w="9525">
            <a:solidFill>
              <a:srgbClr val="00264C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9" name="Google Shape;409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알고리즘 명세서 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23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23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23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3"/>
          <p:cNvSpPr txBox="1"/>
          <p:nvPr/>
        </p:nvSpPr>
        <p:spPr>
          <a:xfrm>
            <a:off x="4693425" y="1547500"/>
            <a:ext cx="40488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알고리즘 시나리오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arenR"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실시간으로 카메라를 통해 얻는 동영상의 길이와 프레임등의 각종 정보를 파악한 후 검출을 시작한다.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arenR"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동영상 이미지에서 인체의 색과 비슷한 색상을 같은 객체를 찾는다.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arenR"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찾은 객체중에서 손으로 지목하는 상황에서의 특이점을 기준으로 지목하는 중의 손을 찾는다.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arenR"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해당되는 손으로 인식한 객체에 대하여 객체의 위치 정보를 지목하고 있는 냉장고의 위치와 함께 학습시킨다.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arenR"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만약 위치정보가 냉장고의 음료 위치정보에 적합하지 않다면 다음 프레임으로 넘어간다.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arenR"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검출한 객체의 크기가 일정 크기 이상이거나 이하라면 다음 프레임으로 넘어간다.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arenR"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이렇게 학습한 객체를 바탕으로 위치 정보를 저장한다.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arenR"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저장한 위치정보가 일정이상 연속적으로 동일한 위치정보로 저장되면 해당되는 위치 정보를 서버로 전송한다.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8" name="Google Shape;4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925" y="1528909"/>
            <a:ext cx="2952326" cy="427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4" name="Google Shape;424;p2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2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프로그램 - 목록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5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9" name="Google Shape;429;p25"/>
          <p:cNvGraphicFramePr/>
          <p:nvPr/>
        </p:nvGraphicFramePr>
        <p:xfrm>
          <a:off x="298210" y="19830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</a:t>
                      </a:r>
                      <a:endParaRPr sz="1350" u="none" cap="none" strike="noStrike"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WEB-01-01</a:t>
                      </a:r>
                      <a:endParaRPr sz="1350" u="none" cap="none" strike="noStrike"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 사이트-음료 상세정보 추가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WEB-01-02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 사이트-음료 상세정보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WEB-01-0101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 사이트-음료 상세정보-음료 상세정보 수정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WEB-01-0102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 사이트-음료 상세정보-음료 상세정보 삭제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</a:t>
                      </a:r>
                      <a:endParaRPr sz="1350" u="none" cap="none" strike="noStrike"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SER-02</a:t>
                      </a:r>
                      <a:endParaRPr sz="1350" u="none" cap="none" strike="noStrike"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음료 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 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350" u="none" cap="none" strike="noStrike"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지원편의점 검색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GUID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GUID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-04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음료 안내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3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이하 생략</a:t>
                      </a:r>
                      <a:endParaRPr sz="1350" u="none" cap="none" strike="noStrike"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30" name="Google Shape;430;p25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6" name="Google Shape;436;p2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2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26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9" name="Google Shape;4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6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2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2" name="Google Shape;442;p26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000" y="1793049"/>
            <a:ext cx="4325276" cy="39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500" y="1980850"/>
            <a:ext cx="4271149" cy="35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0" name="Google Shape;450;p2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2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27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 - 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r>
              <a:rPr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pp(1)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3" name="Google Shape;4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7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7"/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6" name="Google Shape;456;p27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9625" y="1550100"/>
            <a:ext cx="4947150" cy="28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8900" y="4380500"/>
            <a:ext cx="5328600" cy="178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4b9cdb778_0_3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4" name="Google Shape;464;ge4b9cdb778_0_3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ge4b9cdb778_0_3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ge4b9cdb778_0_30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 - 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r>
              <a:rPr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pp(2)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7" name="Google Shape;467;ge4b9cdb778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e4b9cdb778_0_3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ge4b9cdb778_0_30"/>
          <p:cNvSpPr/>
          <p:nvPr/>
        </p:nvSpPr>
        <p:spPr>
          <a:xfrm>
            <a:off x="222255" y="1473901"/>
            <a:ext cx="8740200" cy="47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0" name="Google Shape;470;ge4b9cdb778_0_30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e4b9cdb778_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775" y="1593450"/>
            <a:ext cx="7356700" cy="45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503e1ad4a_1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7" name="Google Shape;477;ge503e1ad4a_1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ge503e1ad4a_1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ge503e1ad4a_1_0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</a:t>
            </a:r>
            <a:r>
              <a:rPr b="0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Server(1)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0" name="Google Shape;480;ge503e1ad4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e503e1ad4a_1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2" name="Google Shape;482;ge503e1ad4a_1_0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e503e1ad4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25" y="1195450"/>
            <a:ext cx="8164294" cy="542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503e1ad4a_1_1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9" name="Google Shape;489;ge503e1ad4a_1_1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ge503e1ad4a_1_1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1" name="Google Shape;491;ge503e1ad4a_1_14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</a:t>
            </a:r>
            <a:r>
              <a:rPr b="0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Server(2)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2" name="Google Shape;492;ge503e1ad4a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e503e1ad4a_1_1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4" name="Google Shape;494;ge503e1ad4a_1_14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e503e1ad4a_1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26125"/>
            <a:ext cx="8839199" cy="429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e307bc76f9_2_1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1" name="Google Shape;501;ge307bc76f9_2_1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ge307bc76f9_2_1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ge307bc76f9_2_17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</a:t>
            </a:r>
            <a:r>
              <a:rPr b="0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객체인식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4" name="Google Shape;504;ge307bc76f9_2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e307bc76f9_2_1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ge307bc76f9_2_17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e307bc76f9_2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275" y="1378050"/>
            <a:ext cx="5274436" cy="28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e307bc76f9_2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3275" y="4513816"/>
            <a:ext cx="5917450" cy="210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307bc76f9_2_3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4" name="Google Shape;514;ge307bc76f9_2_3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ge307bc76f9_2_3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6" name="Google Shape;516;ge307bc76f9_2_31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</a:t>
            </a:r>
            <a:r>
              <a:rPr b="0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머신러닝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7" name="Google Shape;517;ge307bc76f9_2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e307bc76f9_2_3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9" name="Google Shape;519;ge307bc76f9_2_31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e307bc76f9_2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187" y="1334800"/>
            <a:ext cx="4003625" cy="509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3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" name="Google Shape;119;p3"/>
          <p:cNvGraphicFramePr/>
          <p:nvPr/>
        </p:nvGraphicFramePr>
        <p:xfrm>
          <a:off x="151355" y="13882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{FB9F44C8-F1C3-4FE4-A82A-6D769E30F860}</a:tableStyleId>
              </a:tblPr>
              <a:tblGrid>
                <a:gridCol w="1680200"/>
                <a:gridCol w="1193525"/>
                <a:gridCol w="1193525"/>
                <a:gridCol w="1193525"/>
                <a:gridCol w="1193525"/>
                <a:gridCol w="1193525"/>
                <a:gridCol w="1193525"/>
              </a:tblGrid>
              <a:tr h="252325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업태별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CC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</a:tr>
              <a:tr h="250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경상금액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경상금액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경상금액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경상금액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경상금액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경상금액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BD7"/>
                    </a:solidFill>
                  </a:tcPr>
                </a:tc>
              </a:tr>
              <a:tr h="4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합계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408,317,217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424,353,216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440,288,001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465,004,922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473,161,650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475,219,464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백화점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29,028,920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29,911,411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29,324,217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29,967,537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30,386,424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27,379,576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대형마트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32,777,579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33,234,136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33,798,158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33,453,685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32,424,643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33,777,763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CA6"/>
                    </a:solidFill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면세점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9,198,423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12,275,712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14,465,845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18,960,170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24,858,610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15,505,934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슈퍼마켓 및 잡화점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43,481,224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44,368,228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45,592,914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46,457,102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44,178,237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46,471,587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편의점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16,455,791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19,481,461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22,237,893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24,406,536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25,691,628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26,522,549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승용차 및 연료 소매점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91,303,768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90,137,665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94,508,088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101,552,456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100,646,290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104,259,430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전문소매점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139,282,631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140,897,820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139,120,197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139,884,444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135,393,433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122,122,357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무점포 소매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C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46,788,881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54,046,789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61,240,692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70,322,992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79,582,386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99,180,266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625" marB="22625" marR="45225" marL="452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151355" y="5811361"/>
            <a:ext cx="853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 5년간 백화점과 대형 마트의 매출규모는 감소하거나 거의 변화가 없는 반면, 편의점의 매출 규모는 동일 기간동안, 61% 성장하였다.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5268333" y="5295360"/>
            <a:ext cx="3863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표 1. 국가 통계 포털(KOSIS) 소매업 통계조사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307bc76f9_2_4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6" name="Google Shape;526;ge307bc76f9_2_4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7" name="Google Shape;527;ge307bc76f9_2_4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8" name="Google Shape;528;ge307bc76f9_2_44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</a:t>
            </a:r>
            <a:r>
              <a:rPr b="0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9" name="Google Shape;529;ge307bc76f9_2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e307bc76f9_2_4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1" name="Google Shape;531;ge307bc76f9_2_44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e307bc76f9_2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075" y="1291525"/>
            <a:ext cx="44386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e307bc76f9_2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5075" y="4472875"/>
            <a:ext cx="4853844" cy="22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0" name="Google Shape;540;p2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2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2" name="Google Shape;542;p29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개발 환경 및 설명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3" name="Google Shape;5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9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5" name="Google Shape;545;p29"/>
          <p:cNvGraphicFramePr/>
          <p:nvPr/>
        </p:nvGraphicFramePr>
        <p:xfrm>
          <a:off x="450882" y="1268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{61DE75C0-A7B2-4867-AD2D-8449AEF886B6}</a:tableStyleId>
              </a:tblPr>
              <a:tblGrid>
                <a:gridCol w="825400"/>
                <a:gridCol w="1080125"/>
                <a:gridCol w="1440150"/>
                <a:gridCol w="4896550"/>
              </a:tblGrid>
              <a:tr h="3231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적용내역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311125"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S/W</a:t>
                      </a:r>
                      <a:endParaRPr b="1" sz="135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개발환경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 App</a:t>
                      </a:r>
                      <a:endParaRPr b="1" sz="105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Android Studio (1.2.2)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Android application 프로그램 개발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안드로이드 OS(5.0.1)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 운영체제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25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 애플리케이션 </a:t>
                      </a:r>
                      <a:endParaRPr b="1" sz="135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Spring Boot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웹 페이지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위한 서버 및 데이터 통신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MySQL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편의점 음료</a:t>
                      </a: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데이터를 저장, 관리하는 데이터베이스 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Apache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웹 페이지를 구동하는 웹 서버 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　운영체제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리눅스 CentOS 6.6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Putty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클라우드 서버 CentOS 원격 접속용 툴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325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H/W</a:t>
                      </a:r>
                      <a:endParaRPr b="1" sz="135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구성장비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디바이스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</a:t>
                      </a:r>
                      <a:b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(안드로이드)</a:t>
                      </a:r>
                      <a:endParaRPr b="1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사용자에게 서비스를 직접적으로 제공하는 Device</a:t>
                      </a:r>
                      <a:endParaRPr b="1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3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젯슨 나노 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(Jetson Nano)</a:t>
                      </a:r>
                      <a:endParaRPr b="1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카메라를 통한 객체인식을 진행하여, 머신러닝 학습된 알고리즘을 연산하는 시스템을 진행하는 Device</a:t>
                      </a:r>
                      <a:endParaRPr b="1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3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라즈베리파이 4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(Raspberry Pi 4)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터치센서와 연결하여 최종적으로 해당 줄의 음료를 안내하고 데이터를 서버 송수신 하기위한 </a:t>
                      </a: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Device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25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통신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블루투스 통신 어댑터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젯슨나노와 스피커를 블루투스 연결하기위한 어댑터 이용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무선 랜 어댑터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젯슨나노와 인터넷 서버와의 연결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아마존 클라우드 웹서비스</a:t>
                      </a:r>
                      <a:endParaRPr b="1" sz="1350" u="none" cap="none" strike="noStrike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로컬 서버 배포를 위한 클라우드 서비스</a:t>
                      </a:r>
                      <a:endParaRPr b="1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46" name="Google Shape;546;p29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2" name="Google Shape;552;p3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3" name="Google Shape;553;p3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4" name="Google Shape;554;p30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 S/W 기능 실사사진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5" name="Google Shape;5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30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0"/>
          <p:cNvSpPr/>
          <p:nvPr/>
        </p:nvSpPr>
        <p:spPr>
          <a:xfrm>
            <a:off x="150256" y="1502901"/>
            <a:ext cx="8454300" cy="46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9" name="Google Shape;55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2550" y="2127187"/>
            <a:ext cx="1725199" cy="33708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0" name="Google Shape;56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350" y="2138538"/>
            <a:ext cx="1725200" cy="334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6074" y="2127175"/>
            <a:ext cx="1725200" cy="334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57525" y="2127175"/>
            <a:ext cx="1725200" cy="3343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8" name="Google Shape;568;p3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3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3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 시스템 회로도</a:t>
            </a:r>
            <a:endParaRPr b="0" i="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32"/>
          <p:cNvSpPr/>
          <p:nvPr/>
        </p:nvSpPr>
        <p:spPr>
          <a:xfrm>
            <a:off x="323531" y="1565576"/>
            <a:ext cx="8454300" cy="46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4" name="Google Shape;574;p32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063" y="2421398"/>
            <a:ext cx="7013875" cy="29077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6" name="Google Shape;576;p32"/>
          <p:cNvSpPr txBox="1"/>
          <p:nvPr/>
        </p:nvSpPr>
        <p:spPr>
          <a:xfrm>
            <a:off x="1065075" y="5329150"/>
            <a:ext cx="33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네임택을 통한 터치센서 시스템 회로도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32"/>
          <p:cNvSpPr txBox="1"/>
          <p:nvPr/>
        </p:nvSpPr>
        <p:spPr>
          <a:xfrm>
            <a:off x="3830825" y="2021200"/>
            <a:ext cx="49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객체인식과 머신러닝을 통한 객체 위치 확인 시스템 회로도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4"/>
          <p:cNvPicPr preferRelativeResize="0"/>
          <p:nvPr/>
        </p:nvPicPr>
        <p:blipFill rotWithShape="1">
          <a:blip r:embed="rId3">
            <a:alphaModFix/>
          </a:blip>
          <a:srcRect b="0" l="1036" r="0" t="0"/>
          <a:stretch/>
        </p:blipFill>
        <p:spPr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4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AA8"/>
              </a:buClr>
              <a:buSzPts val="5000"/>
              <a:buFont typeface="Malgun Gothic"/>
              <a:buNone/>
            </a:pPr>
            <a:r>
              <a:rPr b="1" i="0" lang="ko-KR" sz="5000" u="none" cap="none" strike="noStrike">
                <a:solidFill>
                  <a:srgbClr val="3B5AA8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b="1" i="0" sz="5000" u="none" cap="none" strike="noStrike">
              <a:solidFill>
                <a:srgbClr val="3B5AA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34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6" name="Google Shape;586;p34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4daf38b04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7" name="Google Shape;127;ge4daf38b04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ge4daf38b04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ge4daf38b04_0_0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ge4daf38b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e4daf38b04_0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" name="Google Shape;132;ge4daf38b04_0_0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e4daf38b0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587" y="1271487"/>
            <a:ext cx="6798814" cy="425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e4daf38b04_0_0"/>
          <p:cNvSpPr txBox="1"/>
          <p:nvPr/>
        </p:nvSpPr>
        <p:spPr>
          <a:xfrm>
            <a:off x="151355" y="5676061"/>
            <a:ext cx="853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 또한, 현재 많은 사람들이 편의점을 일주에 평균 약 3회 정도 이용한다. 이러한 사실은 편의점이 현대의 많은 사람들에게 밀접한 소비 시장이라는 것을 의미한다.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e4daf38b04_0_0"/>
          <p:cNvSpPr txBox="1"/>
          <p:nvPr/>
        </p:nvSpPr>
        <p:spPr>
          <a:xfrm>
            <a:off x="5268333" y="5295360"/>
            <a:ext cx="3863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표 </a:t>
            </a:r>
            <a:r>
              <a:rPr b="1" lang="ko-KR" sz="1300"/>
              <a:t>2</a:t>
            </a: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1300"/>
              <a:t>오픈서베이</a:t>
            </a: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통계조사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49e9cc216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1" name="Google Shape;141;ge49e9cc216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ge49e9cc216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e49e9cc216_0_0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ge49e9cc2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e49e9cc216_0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ge49e9cc216_0_0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e49e9cc21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725" y="1262975"/>
            <a:ext cx="688657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e49e9cc216_0_0"/>
          <p:cNvSpPr txBox="1"/>
          <p:nvPr/>
        </p:nvSpPr>
        <p:spPr>
          <a:xfrm>
            <a:off x="303155" y="5511061"/>
            <a:ext cx="853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 이렇게, 많은 이용을 하고있는 편의점 이용에서 편의점의 이용이 어려운 인원들 또한 존재하는데 시각장애인분들이 대표적인 편의점 이용에 어려움을 겪는 인원들이다.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e49e9cc216_0_0"/>
          <p:cNvSpPr txBox="1"/>
          <p:nvPr/>
        </p:nvSpPr>
        <p:spPr>
          <a:xfrm>
            <a:off x="2854775" y="4866950"/>
            <a:ext cx="652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그림 1</a:t>
            </a: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1300"/>
              <a:t>시각장애인이 편의점 이용시 음료를 고르는 방법 (유투버 원샷한솔)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URL : </a:t>
            </a:r>
            <a:r>
              <a:rPr b="1" lang="ko-KR" sz="1300">
                <a:solidFill>
                  <a:schemeClr val="dk1"/>
                </a:solidFill>
              </a:rPr>
              <a:t>https://www.youtube.com/watch?v=fq5xQaWaMO0&amp;t=124s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4daf38b04_2_1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5" name="Google Shape;155;ge4daf38b04_2_1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ge4daf38b04_2_1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ge4daf38b04_2_16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" name="Google Shape;158;ge4daf38b04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e4daf38b04_2_1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" name="Google Shape;160;ge4daf38b04_2_16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e4daf38b04_2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2600" y="3022275"/>
            <a:ext cx="5555227" cy="297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e4daf38b04_2_16"/>
          <p:cNvSpPr txBox="1"/>
          <p:nvPr/>
        </p:nvSpPr>
        <p:spPr>
          <a:xfrm>
            <a:off x="251500" y="1520775"/>
            <a:ext cx="846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 특히나, 시각장애인 분들이 음료를 선택하는데 있어서 많은 어려움이 존재한다. 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 오른편의 그림과 같이 대부분의 시각장애인 분들은 원하는 음료를 찾기 위해 음료를 눈 앞까지 가지고 오게되는데 이러한 방식으로의 제품 선택 방식은 많은 불편함과 다른 사람들의 시선을 생각하게되는 부담을 가지게 된다.</a:t>
            </a:r>
            <a:endParaRPr b="1" sz="1800"/>
          </a:p>
        </p:txBody>
      </p:sp>
      <p:sp>
        <p:nvSpPr>
          <p:cNvPr id="163" name="Google Shape;163;ge4daf38b04_2_16"/>
          <p:cNvSpPr txBox="1"/>
          <p:nvPr/>
        </p:nvSpPr>
        <p:spPr>
          <a:xfrm>
            <a:off x="2609725" y="6076550"/>
            <a:ext cx="652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그림 2</a:t>
            </a: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1300"/>
              <a:t>시각장애인이 편의점 이용시 음료를 고르는 방법 (유투버 원샷한솔)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URL : </a:t>
            </a:r>
            <a:r>
              <a:rPr b="1" lang="ko-KR" sz="1300">
                <a:solidFill>
                  <a:schemeClr val="dk1"/>
                </a:solidFill>
              </a:rPr>
              <a:t>https://www.youtube.com/watch?v=fq5xQaWaMO0&amp;t=124s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daf38b04_2_3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9" name="Google Shape;169;ge4daf38b04_2_3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ge4daf38b04_2_3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ge4daf38b04_2_32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" name="Google Shape;172;ge4daf38b04_2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e4daf38b04_2_3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" name="Google Shape;174;ge4daf38b04_2_32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e4daf38b04_2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320150"/>
            <a:ext cx="4545302" cy="2556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e4daf38b04_2_32"/>
          <p:cNvSpPr txBox="1"/>
          <p:nvPr/>
        </p:nvSpPr>
        <p:spPr>
          <a:xfrm>
            <a:off x="5273200" y="1317675"/>
            <a:ext cx="3765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 이러한 대안으로 음료의 점자 표기가 권장사항으로 되어 있지만,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왼편의 그림과 같이 단순한 ‘음료’, ‘탄산’, ‘맥주’ 정도의 표기만이 시행되고 있다. </a:t>
            </a:r>
            <a:endParaRPr b="1" sz="1800"/>
          </a:p>
        </p:txBody>
      </p:sp>
      <p:sp>
        <p:nvSpPr>
          <p:cNvPr id="177" name="Google Shape;177;ge4daf38b04_2_32"/>
          <p:cNvSpPr txBox="1"/>
          <p:nvPr/>
        </p:nvSpPr>
        <p:spPr>
          <a:xfrm>
            <a:off x="0" y="3876875"/>
            <a:ext cx="652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그림 3</a:t>
            </a: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1300"/>
              <a:t>시각장애인이 편의점 이용시 음료를 고르는 방법 (유투버 원샷한솔)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URL : </a:t>
            </a:r>
            <a:r>
              <a:rPr b="1" lang="ko-KR" sz="1300">
                <a:solidFill>
                  <a:schemeClr val="dk1"/>
                </a:solidFill>
              </a:rPr>
              <a:t>https://www.youtube.com/watch?v=fq5xQaWaMO0&amp;t=124s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178" name="Google Shape;178;ge4daf38b04_2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2550" y="4648350"/>
            <a:ext cx="5505943" cy="16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4daf38b04_2_32"/>
          <p:cNvSpPr txBox="1"/>
          <p:nvPr/>
        </p:nvSpPr>
        <p:spPr>
          <a:xfrm>
            <a:off x="3532550" y="6360025"/>
            <a:ext cx="454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그림 2</a:t>
            </a: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1300"/>
              <a:t>국민 일보 기사 (21.01.16)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80" name="Google Shape;180;ge4daf38b04_2_32"/>
          <p:cNvSpPr txBox="1"/>
          <p:nvPr/>
        </p:nvSpPr>
        <p:spPr>
          <a:xfrm>
            <a:off x="107500" y="5083950"/>
            <a:ext cx="330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게다가 이러한 단순한 표기 마저도, 대부분의 음료에서는 아예 점자표기조차 되어 있지 않는 상태이다</a:t>
            </a:r>
            <a:r>
              <a:rPr b="1" lang="ko-KR" sz="1800"/>
              <a:t>. 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4daf38b04_2_5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6" name="Google Shape;186;ge4daf38b04_2_5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ge4daf38b04_2_5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ge4daf38b04_2_52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" name="Google Shape;189;ge4daf38b04_2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e4daf38b04_2_5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ge4daf38b04_2_52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e4daf38b04_2_52"/>
          <p:cNvSpPr txBox="1"/>
          <p:nvPr/>
        </p:nvSpPr>
        <p:spPr>
          <a:xfrm>
            <a:off x="1311163" y="5011838"/>
            <a:ext cx="652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그림 4</a:t>
            </a: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1300"/>
              <a:t>인공지능 이미지 인식 기술 동향 (이주열 LG AI 빅데이터 연구소 소장)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93" name="Google Shape;193;ge4daf38b04_2_52"/>
          <p:cNvSpPr txBox="1"/>
          <p:nvPr/>
        </p:nvSpPr>
        <p:spPr>
          <a:xfrm>
            <a:off x="365750" y="5590525"/>
            <a:ext cx="831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 한편, 현재의 객체 인식에 대한 정확도 기술은 나날이 발전하고 있으며, 2020년 ILSVRC 대회에서 우승한 객체 인식 정확도는 98.7% 로 인간을 한참 추월한 결과을 이루어 냈다.</a:t>
            </a:r>
            <a:endParaRPr b="1" sz="1800"/>
          </a:p>
        </p:txBody>
      </p:sp>
      <p:pic>
        <p:nvPicPr>
          <p:cNvPr id="194" name="Google Shape;194;ge4daf38b04_2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074" y="1353565"/>
            <a:ext cx="7121876" cy="35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307bc76f9_2_11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0" name="Google Shape;200;ge307bc76f9_2_11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ge307bc76f9_2_11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ge307bc76f9_2_112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3" name="Google Shape;203;ge307bc76f9_2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e307bc76f9_2_11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ge307bc76f9_2_112"/>
          <p:cNvPicPr preferRelativeResize="0"/>
          <p:nvPr/>
        </p:nvPicPr>
        <p:blipFill rotWithShape="1">
          <a:blip r:embed="rId4">
            <a:alphaModFix/>
          </a:blip>
          <a:srcRect b="0" l="0" r="0" t="40490"/>
          <a:stretch/>
        </p:blipFill>
        <p:spPr>
          <a:xfrm>
            <a:off x="7934555" y="206489"/>
            <a:ext cx="1217032" cy="4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e307bc76f9_2_112"/>
          <p:cNvSpPr txBox="1"/>
          <p:nvPr/>
        </p:nvSpPr>
        <p:spPr>
          <a:xfrm>
            <a:off x="323513" y="5987438"/>
            <a:ext cx="652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그림 5</a:t>
            </a: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1300"/>
              <a:t>음성인식 정확도 (AI 타임즈 뉴스 기사)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207" name="Google Shape;207;ge307bc76f9_2_112"/>
          <p:cNvSpPr txBox="1"/>
          <p:nvPr/>
        </p:nvSpPr>
        <p:spPr>
          <a:xfrm>
            <a:off x="4533450" y="1319325"/>
            <a:ext cx="42567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 또한, 음성 인식 기술 (STT)의 경우 현재 기존의 지도학습에서 더 나아가 자기지도 학습을 사용해 정확도를 높이는 방식의 자기지도 학습을 통하여 기존의 음성인식 정확도보다 최대 30% 더 정확한 정확도를 보이게 되었다.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 이러한 음성 인식 기술의 성장은 시각장애인에게 정보를 제공 및 인식하기 위한 가장 효과적인 방법인 청각적 방법을 이용하여 정보 제공하는데 있어 상당한 정확도의  프로젝트 설계 가능하리라 생각한다.</a:t>
            </a:r>
            <a:endParaRPr b="1" sz="1800"/>
          </a:p>
        </p:txBody>
      </p:sp>
      <p:pic>
        <p:nvPicPr>
          <p:cNvPr id="208" name="Google Shape;208;ge307bc76f9_2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4" y="1319325"/>
            <a:ext cx="4425951" cy="460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2014-04-16T00:55:54Z</dcterms:created>
  <dc:creator>이낙선</dc:creator>
</cp:coreProperties>
</file>